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 id="256" r:id="rId3"/>
    <p:sldId id="258" r:id="rId4"/>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325F"/>
    <a:srgbClr val="000000"/>
    <a:srgbClr val="666699"/>
    <a:srgbClr val="FFFFFF"/>
    <a:srgbClr val="1447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8" autoAdjust="0"/>
    <p:restoredTop sz="94660"/>
  </p:normalViewPr>
  <p:slideViewPr>
    <p:cSldViewPr snapToGrid="0">
      <p:cViewPr>
        <p:scale>
          <a:sx n="59" d="100"/>
          <a:sy n="59" d="100"/>
        </p:scale>
        <p:origin x="1200" y="2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5176F0F-97B4-43EF-A204-09D2DAEBA918}" type="datetimeFigureOut">
              <a:rPr kumimoji="1" lang="ja-JP" altLang="en-US" smtClean="0"/>
              <a:t>2025/6/24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F54A1F-AC65-4C17-A8C1-F6DACD048523}" type="slidenum">
              <a:rPr kumimoji="1" lang="ja-JP" altLang="en-US" smtClean="0"/>
              <a:t>‹#›</a:t>
            </a:fld>
            <a:endParaRPr kumimoji="1" lang="ja-JP" altLang="en-US"/>
          </a:p>
        </p:txBody>
      </p:sp>
    </p:spTree>
    <p:extLst>
      <p:ext uri="{BB962C8B-B14F-4D97-AF65-F5344CB8AC3E}">
        <p14:creationId xmlns:p14="http://schemas.microsoft.com/office/powerpoint/2010/main" val="1418241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5176F0F-97B4-43EF-A204-09D2DAEBA918}" type="datetimeFigureOut">
              <a:rPr kumimoji="1" lang="ja-JP" altLang="en-US" smtClean="0"/>
              <a:t>2025/6/24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F54A1F-AC65-4C17-A8C1-F6DACD048523}" type="slidenum">
              <a:rPr kumimoji="1" lang="ja-JP" altLang="en-US" smtClean="0"/>
              <a:t>‹#›</a:t>
            </a:fld>
            <a:endParaRPr kumimoji="1" lang="ja-JP" altLang="en-US"/>
          </a:p>
        </p:txBody>
      </p:sp>
    </p:spTree>
    <p:extLst>
      <p:ext uri="{BB962C8B-B14F-4D97-AF65-F5344CB8AC3E}">
        <p14:creationId xmlns:p14="http://schemas.microsoft.com/office/powerpoint/2010/main" val="3583885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5176F0F-97B4-43EF-A204-09D2DAEBA918}" type="datetimeFigureOut">
              <a:rPr kumimoji="1" lang="ja-JP" altLang="en-US" smtClean="0"/>
              <a:t>2025/6/24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F54A1F-AC65-4C17-A8C1-F6DACD048523}" type="slidenum">
              <a:rPr kumimoji="1" lang="ja-JP" altLang="en-US" smtClean="0"/>
              <a:t>‹#›</a:t>
            </a:fld>
            <a:endParaRPr kumimoji="1" lang="ja-JP" altLang="en-US"/>
          </a:p>
        </p:txBody>
      </p:sp>
    </p:spTree>
    <p:extLst>
      <p:ext uri="{BB962C8B-B14F-4D97-AF65-F5344CB8AC3E}">
        <p14:creationId xmlns:p14="http://schemas.microsoft.com/office/powerpoint/2010/main" val="3414710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5176F0F-97B4-43EF-A204-09D2DAEBA918}" type="datetimeFigureOut">
              <a:rPr kumimoji="1" lang="ja-JP" altLang="en-US" smtClean="0"/>
              <a:t>2025/6/24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F54A1F-AC65-4C17-A8C1-F6DACD048523}" type="slidenum">
              <a:rPr kumimoji="1" lang="ja-JP" altLang="en-US" smtClean="0"/>
              <a:t>‹#›</a:t>
            </a:fld>
            <a:endParaRPr kumimoji="1" lang="ja-JP" altLang="en-US"/>
          </a:p>
        </p:txBody>
      </p:sp>
    </p:spTree>
    <p:extLst>
      <p:ext uri="{BB962C8B-B14F-4D97-AF65-F5344CB8AC3E}">
        <p14:creationId xmlns:p14="http://schemas.microsoft.com/office/powerpoint/2010/main" val="97448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5176F0F-97B4-43EF-A204-09D2DAEBA918}" type="datetimeFigureOut">
              <a:rPr kumimoji="1" lang="ja-JP" altLang="en-US" smtClean="0"/>
              <a:t>2025/6/24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F54A1F-AC65-4C17-A8C1-F6DACD048523}" type="slidenum">
              <a:rPr kumimoji="1" lang="ja-JP" altLang="en-US" smtClean="0"/>
              <a:t>‹#›</a:t>
            </a:fld>
            <a:endParaRPr kumimoji="1" lang="ja-JP" altLang="en-US"/>
          </a:p>
        </p:txBody>
      </p:sp>
    </p:spTree>
    <p:extLst>
      <p:ext uri="{BB962C8B-B14F-4D97-AF65-F5344CB8AC3E}">
        <p14:creationId xmlns:p14="http://schemas.microsoft.com/office/powerpoint/2010/main" val="3891199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5176F0F-97B4-43EF-A204-09D2DAEBA918}" type="datetimeFigureOut">
              <a:rPr kumimoji="1" lang="ja-JP" altLang="en-US" smtClean="0"/>
              <a:t>2025/6/24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F54A1F-AC65-4C17-A8C1-F6DACD048523}" type="slidenum">
              <a:rPr kumimoji="1" lang="ja-JP" altLang="en-US" smtClean="0"/>
              <a:t>‹#›</a:t>
            </a:fld>
            <a:endParaRPr kumimoji="1" lang="ja-JP" altLang="en-US"/>
          </a:p>
        </p:txBody>
      </p:sp>
    </p:spTree>
    <p:extLst>
      <p:ext uri="{BB962C8B-B14F-4D97-AF65-F5344CB8AC3E}">
        <p14:creationId xmlns:p14="http://schemas.microsoft.com/office/powerpoint/2010/main" val="3863499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5176F0F-97B4-43EF-A204-09D2DAEBA918}" type="datetimeFigureOut">
              <a:rPr kumimoji="1" lang="ja-JP" altLang="en-US" smtClean="0"/>
              <a:t>2025/6/24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4F54A1F-AC65-4C17-A8C1-F6DACD048523}" type="slidenum">
              <a:rPr kumimoji="1" lang="ja-JP" altLang="en-US" smtClean="0"/>
              <a:t>‹#›</a:t>
            </a:fld>
            <a:endParaRPr kumimoji="1" lang="ja-JP" altLang="en-US"/>
          </a:p>
        </p:txBody>
      </p:sp>
    </p:spTree>
    <p:extLst>
      <p:ext uri="{BB962C8B-B14F-4D97-AF65-F5344CB8AC3E}">
        <p14:creationId xmlns:p14="http://schemas.microsoft.com/office/powerpoint/2010/main" val="3755027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5176F0F-97B4-43EF-A204-09D2DAEBA918}" type="datetimeFigureOut">
              <a:rPr kumimoji="1" lang="ja-JP" altLang="en-US" smtClean="0"/>
              <a:t>2025/6/24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4F54A1F-AC65-4C17-A8C1-F6DACD048523}" type="slidenum">
              <a:rPr kumimoji="1" lang="ja-JP" altLang="en-US" smtClean="0"/>
              <a:t>‹#›</a:t>
            </a:fld>
            <a:endParaRPr kumimoji="1" lang="ja-JP" altLang="en-US"/>
          </a:p>
        </p:txBody>
      </p:sp>
    </p:spTree>
    <p:extLst>
      <p:ext uri="{BB962C8B-B14F-4D97-AF65-F5344CB8AC3E}">
        <p14:creationId xmlns:p14="http://schemas.microsoft.com/office/powerpoint/2010/main" val="744911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176F0F-97B4-43EF-A204-09D2DAEBA918}" type="datetimeFigureOut">
              <a:rPr kumimoji="1" lang="ja-JP" altLang="en-US" smtClean="0"/>
              <a:t>2025/6/24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4F54A1F-AC65-4C17-A8C1-F6DACD048523}" type="slidenum">
              <a:rPr kumimoji="1" lang="ja-JP" altLang="en-US" smtClean="0"/>
              <a:t>‹#›</a:t>
            </a:fld>
            <a:endParaRPr kumimoji="1" lang="ja-JP" altLang="en-US"/>
          </a:p>
        </p:txBody>
      </p:sp>
    </p:spTree>
    <p:extLst>
      <p:ext uri="{BB962C8B-B14F-4D97-AF65-F5344CB8AC3E}">
        <p14:creationId xmlns:p14="http://schemas.microsoft.com/office/powerpoint/2010/main" val="3506377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5176F0F-97B4-43EF-A204-09D2DAEBA918}" type="datetimeFigureOut">
              <a:rPr kumimoji="1" lang="ja-JP" altLang="en-US" smtClean="0"/>
              <a:t>2025/6/24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F54A1F-AC65-4C17-A8C1-F6DACD048523}" type="slidenum">
              <a:rPr kumimoji="1" lang="ja-JP" altLang="en-US" smtClean="0"/>
              <a:t>‹#›</a:t>
            </a:fld>
            <a:endParaRPr kumimoji="1" lang="ja-JP" altLang="en-US"/>
          </a:p>
        </p:txBody>
      </p:sp>
    </p:spTree>
    <p:extLst>
      <p:ext uri="{BB962C8B-B14F-4D97-AF65-F5344CB8AC3E}">
        <p14:creationId xmlns:p14="http://schemas.microsoft.com/office/powerpoint/2010/main" val="2973000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5176F0F-97B4-43EF-A204-09D2DAEBA918}" type="datetimeFigureOut">
              <a:rPr kumimoji="1" lang="ja-JP" altLang="en-US" smtClean="0"/>
              <a:t>2025/6/24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F54A1F-AC65-4C17-A8C1-F6DACD048523}" type="slidenum">
              <a:rPr kumimoji="1" lang="ja-JP" altLang="en-US" smtClean="0"/>
              <a:t>‹#›</a:t>
            </a:fld>
            <a:endParaRPr kumimoji="1" lang="ja-JP" altLang="en-US"/>
          </a:p>
        </p:txBody>
      </p:sp>
    </p:spTree>
    <p:extLst>
      <p:ext uri="{BB962C8B-B14F-4D97-AF65-F5344CB8AC3E}">
        <p14:creationId xmlns:p14="http://schemas.microsoft.com/office/powerpoint/2010/main" val="3756182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82000"/>
                  </a:schemeClr>
                </a:solidFill>
              </a:defRPr>
            </a:lvl1pPr>
          </a:lstStyle>
          <a:p>
            <a:fld id="{A5176F0F-97B4-43EF-A204-09D2DAEBA918}" type="datetimeFigureOut">
              <a:rPr kumimoji="1" lang="ja-JP" altLang="en-US" smtClean="0"/>
              <a:t>2025/6/24</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82000"/>
                  </a:schemeClr>
                </a:solidFill>
              </a:defRPr>
            </a:lvl1pPr>
          </a:lstStyle>
          <a:p>
            <a:fld id="{F4F54A1F-AC65-4C17-A8C1-F6DACD048523}" type="slidenum">
              <a:rPr kumimoji="1" lang="ja-JP" altLang="en-US" smtClean="0"/>
              <a:t>‹#›</a:t>
            </a:fld>
            <a:endParaRPr kumimoji="1" lang="ja-JP" altLang="en-US"/>
          </a:p>
        </p:txBody>
      </p:sp>
    </p:spTree>
    <p:extLst>
      <p:ext uri="{BB962C8B-B14F-4D97-AF65-F5344CB8AC3E}">
        <p14:creationId xmlns:p14="http://schemas.microsoft.com/office/powerpoint/2010/main" val="2128212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713700-C38F-B853-E2AB-27C10A7E194C}"/>
              </a:ext>
            </a:extLst>
          </p:cNvPr>
          <p:cNvSpPr>
            <a:spLocks noGrp="1"/>
          </p:cNvSpPr>
          <p:nvPr>
            <p:ph type="title"/>
          </p:nvPr>
        </p:nvSpPr>
        <p:spPr>
          <a:xfrm>
            <a:off x="471488" y="527405"/>
            <a:ext cx="5915025" cy="1042450"/>
          </a:xfrm>
          <a:ln>
            <a:solidFill>
              <a:schemeClr val="tx1"/>
            </a:solidFill>
          </a:ln>
        </p:spPr>
        <p:txBody>
          <a:bodyPr>
            <a:normAutofit/>
          </a:bodyPr>
          <a:lstStyle/>
          <a:p>
            <a:r>
              <a:rPr kumimoji="1" lang="ja-JP" altLang="en-US" sz="2800" dirty="0"/>
              <a:t>白馬村さかさまバンク</a:t>
            </a:r>
            <a:br>
              <a:rPr kumimoji="1" lang="en-US" altLang="ja-JP" sz="2800" dirty="0"/>
            </a:br>
            <a:r>
              <a:rPr kumimoji="1" lang="ja-JP" altLang="en-US" sz="2800" dirty="0"/>
              <a:t>利用希望者情報の記入方法について</a:t>
            </a:r>
          </a:p>
        </p:txBody>
      </p:sp>
      <p:sp>
        <p:nvSpPr>
          <p:cNvPr id="3" name="コンテンツ プレースホルダー 2">
            <a:extLst>
              <a:ext uri="{FF2B5EF4-FFF2-40B4-BE49-F238E27FC236}">
                <a16:creationId xmlns:a16="http://schemas.microsoft.com/office/drawing/2014/main" id="{5D9CC26E-7679-8A59-5E30-3C76AFC48279}"/>
              </a:ext>
            </a:extLst>
          </p:cNvPr>
          <p:cNvSpPr>
            <a:spLocks noGrp="1"/>
          </p:cNvSpPr>
          <p:nvPr>
            <p:ph idx="1"/>
          </p:nvPr>
        </p:nvSpPr>
        <p:spPr>
          <a:xfrm>
            <a:off x="471487" y="2094846"/>
            <a:ext cx="5915025" cy="7356651"/>
          </a:xfrm>
        </p:spPr>
        <p:txBody>
          <a:bodyPr>
            <a:normAutofit lnSpcReduction="10000"/>
          </a:bodyPr>
          <a:lstStyle/>
          <a:p>
            <a:r>
              <a:rPr kumimoji="1" lang="ja-JP" altLang="en-US" dirty="0"/>
              <a:t>さかさまバンク登録申込書に加えて追加で物件所有者に情報を届けたい場合こちらのフォーマットに沿って情報をご提出ください。</a:t>
            </a:r>
            <a:endParaRPr kumimoji="1" lang="en-US" altLang="ja-JP" dirty="0"/>
          </a:p>
          <a:p>
            <a:r>
              <a:rPr kumimoji="1" lang="ja-JP" altLang="en-US" dirty="0"/>
              <a:t>赤字部分をご自身の情報に記載いただき、</a:t>
            </a:r>
            <a:r>
              <a:rPr kumimoji="1" lang="en-US" altLang="ja-JP" b="1" u="sng" dirty="0"/>
              <a:t>PPTX</a:t>
            </a:r>
            <a:r>
              <a:rPr kumimoji="1" lang="ja-JP" altLang="en-US" b="1" u="sng" dirty="0"/>
              <a:t>形式のまま</a:t>
            </a:r>
            <a:r>
              <a:rPr kumimoji="1" lang="ja-JP" altLang="en-US" dirty="0"/>
              <a:t>ご提出ください。</a:t>
            </a:r>
            <a:endParaRPr kumimoji="1" lang="en-US" altLang="ja-JP" dirty="0"/>
          </a:p>
          <a:p>
            <a:r>
              <a:rPr lang="ja-JP" altLang="en-US" dirty="0"/>
              <a:t>サンプルを添付していますので参考にしながら作成ください。</a:t>
            </a:r>
            <a:endParaRPr kumimoji="1" lang="en-US" altLang="ja-JP" dirty="0"/>
          </a:p>
          <a:p>
            <a:r>
              <a:rPr kumimoji="1" lang="ja-JP" altLang="en-US" dirty="0"/>
              <a:t>提出いただいた内容は修正を依頼させていただく場合がございます。</a:t>
            </a:r>
            <a:endParaRPr kumimoji="1" lang="en-US" altLang="ja-JP" dirty="0"/>
          </a:p>
          <a:p>
            <a:r>
              <a:rPr lang="ja-JP" altLang="en-US" b="1" u="sng" dirty="0"/>
              <a:t>こちらの形式で作成が難しい場合、以下の内容を任意の形式で、さかさまバンク問い合わせ先までご送付ください</a:t>
            </a:r>
            <a:r>
              <a:rPr lang="ja-JP" altLang="en-US" dirty="0"/>
              <a:t>。</a:t>
            </a:r>
            <a:endParaRPr lang="en-US" altLang="ja-JP" dirty="0"/>
          </a:p>
          <a:p>
            <a:pPr marL="0" indent="0">
              <a:buNone/>
            </a:pPr>
            <a:r>
              <a:rPr kumimoji="1" lang="ja-JP" altLang="en-US" dirty="0"/>
              <a:t>　・氏名</a:t>
            </a:r>
            <a:r>
              <a:rPr kumimoji="1" lang="en-US" altLang="ja-JP" dirty="0"/>
              <a:t>/</a:t>
            </a:r>
            <a:r>
              <a:rPr kumimoji="1" lang="ja-JP" altLang="en-US" dirty="0"/>
              <a:t>お住まい</a:t>
            </a:r>
            <a:r>
              <a:rPr kumimoji="1" lang="en-US" altLang="ja-JP" dirty="0"/>
              <a:t>/</a:t>
            </a:r>
            <a:r>
              <a:rPr kumimoji="1" lang="ja-JP" altLang="en-US" dirty="0"/>
              <a:t>お住まいになる人数</a:t>
            </a:r>
            <a:endParaRPr kumimoji="1" lang="en-US" altLang="ja-JP" dirty="0"/>
          </a:p>
          <a:p>
            <a:pPr marL="0" indent="0">
              <a:buNone/>
            </a:pPr>
            <a:r>
              <a:rPr lang="ja-JP" altLang="en-US" dirty="0"/>
              <a:t>　・文章タイトル</a:t>
            </a:r>
            <a:endParaRPr lang="en-US" altLang="ja-JP" dirty="0"/>
          </a:p>
          <a:p>
            <a:pPr marL="0" indent="0">
              <a:buNone/>
            </a:pPr>
            <a:r>
              <a:rPr kumimoji="1" lang="ja-JP" altLang="en-US" dirty="0"/>
              <a:t>　・文章本文（</a:t>
            </a:r>
            <a:r>
              <a:rPr kumimoji="1" lang="en-US" altLang="ja-JP" dirty="0"/>
              <a:t>500</a:t>
            </a:r>
            <a:r>
              <a:rPr kumimoji="1" lang="ja-JP" altLang="en-US" dirty="0"/>
              <a:t>文字以内）</a:t>
            </a:r>
            <a:endParaRPr kumimoji="1" lang="en-US" altLang="ja-JP" dirty="0"/>
          </a:p>
          <a:p>
            <a:pPr marL="0" indent="0">
              <a:buNone/>
            </a:pPr>
            <a:r>
              <a:rPr lang="ja-JP" altLang="en-US" dirty="0"/>
              <a:t>　・メイン画像</a:t>
            </a:r>
            <a:r>
              <a:rPr lang="en-US" altLang="ja-JP" dirty="0"/>
              <a:t>1</a:t>
            </a:r>
            <a:r>
              <a:rPr lang="ja-JP" altLang="en-US" dirty="0"/>
              <a:t>枚、サブ画像最大</a:t>
            </a:r>
            <a:r>
              <a:rPr lang="en-US" altLang="ja-JP" dirty="0"/>
              <a:t>3</a:t>
            </a:r>
            <a:r>
              <a:rPr lang="ja-JP" altLang="en-US" dirty="0"/>
              <a:t>枚</a:t>
            </a:r>
            <a:endParaRPr lang="en-US" altLang="ja-JP" dirty="0"/>
          </a:p>
          <a:p>
            <a:pPr marL="0" indent="0">
              <a:buNone/>
            </a:pPr>
            <a:endParaRPr kumimoji="1" lang="en-US" altLang="ja-JP" dirty="0"/>
          </a:p>
          <a:p>
            <a:pPr marL="0" indent="0">
              <a:buNone/>
            </a:pPr>
            <a:r>
              <a:rPr lang="en-US" altLang="ja-JP" dirty="0"/>
              <a:t>--</a:t>
            </a:r>
          </a:p>
          <a:p>
            <a:pPr marL="0" indent="0">
              <a:buNone/>
            </a:pPr>
            <a:r>
              <a:rPr kumimoji="1" lang="ja-JP" altLang="en-US" dirty="0"/>
              <a:t>お問い合わせ先</a:t>
            </a:r>
            <a:endParaRPr kumimoji="1" lang="en-US" altLang="ja-JP" dirty="0"/>
          </a:p>
          <a:p>
            <a:pPr marL="0" indent="0">
              <a:buNone/>
            </a:pPr>
            <a:r>
              <a:rPr lang="ja-JP" altLang="en-US" dirty="0"/>
              <a:t>白馬村役場　総務課　情報街づくり係</a:t>
            </a:r>
            <a:endParaRPr lang="en-US" altLang="ja-JP" dirty="0"/>
          </a:p>
          <a:p>
            <a:pPr marL="0" indent="0">
              <a:buNone/>
            </a:pPr>
            <a:r>
              <a:rPr lang="en-US" altLang="ja-JP" dirty="0"/>
              <a:t>kikaku@vill.hakuba.lg.jp</a:t>
            </a:r>
          </a:p>
          <a:p>
            <a:pPr marL="0" indent="0">
              <a:buNone/>
            </a:pPr>
            <a:r>
              <a:rPr kumimoji="1" lang="en-US" altLang="ja-JP" dirty="0"/>
              <a:t>--</a:t>
            </a:r>
            <a:endParaRPr kumimoji="1" lang="ja-JP" altLang="en-US" dirty="0"/>
          </a:p>
        </p:txBody>
      </p:sp>
    </p:spTree>
    <p:extLst>
      <p:ext uri="{BB962C8B-B14F-4D97-AF65-F5344CB8AC3E}">
        <p14:creationId xmlns:p14="http://schemas.microsoft.com/office/powerpoint/2010/main" val="1667775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5445B1DA-F40C-6FEE-1E34-B4033730D391}"/>
              </a:ext>
            </a:extLst>
          </p:cNvPr>
          <p:cNvSpPr/>
          <p:nvPr/>
        </p:nvSpPr>
        <p:spPr>
          <a:xfrm>
            <a:off x="163286" y="210027"/>
            <a:ext cx="6531428" cy="9485946"/>
          </a:xfrm>
          <a:prstGeom prst="roundRect">
            <a:avLst>
              <a:gd name="adj" fmla="val 1164"/>
            </a:avLst>
          </a:prstGeom>
          <a:noFill/>
          <a:ln w="38100">
            <a:solidFill>
              <a:srgbClr val="0F32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285C3581-3B3D-8F81-B095-1043FE797A03}"/>
              </a:ext>
            </a:extLst>
          </p:cNvPr>
          <p:cNvSpPr/>
          <p:nvPr/>
        </p:nvSpPr>
        <p:spPr>
          <a:xfrm>
            <a:off x="5791199" y="95534"/>
            <a:ext cx="985157" cy="4240492"/>
          </a:xfrm>
          <a:prstGeom prst="roundRect">
            <a:avLst>
              <a:gd name="adj" fmla="val 9718"/>
            </a:avLst>
          </a:prstGeom>
          <a:solidFill>
            <a:schemeClr val="bg2"/>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F325F"/>
              </a:solidFill>
            </a:endParaRPr>
          </a:p>
        </p:txBody>
      </p:sp>
      <p:sp>
        <p:nvSpPr>
          <p:cNvPr id="5" name="四角形: 角を丸くする 4">
            <a:extLst>
              <a:ext uri="{FF2B5EF4-FFF2-40B4-BE49-F238E27FC236}">
                <a16:creationId xmlns:a16="http://schemas.microsoft.com/office/drawing/2014/main" id="{AB73BD9A-E18F-FDDF-9A87-E8668CC56B6A}"/>
              </a:ext>
            </a:extLst>
          </p:cNvPr>
          <p:cNvSpPr/>
          <p:nvPr/>
        </p:nvSpPr>
        <p:spPr>
          <a:xfrm>
            <a:off x="5874612" y="95534"/>
            <a:ext cx="901745" cy="4176622"/>
          </a:xfrm>
          <a:prstGeom prst="roundRect">
            <a:avLst>
              <a:gd name="adj" fmla="val 10873"/>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F325F"/>
              </a:solidFill>
            </a:endParaRPr>
          </a:p>
        </p:txBody>
      </p:sp>
      <p:pic>
        <p:nvPicPr>
          <p:cNvPr id="8" name="図 7">
            <a:extLst>
              <a:ext uri="{FF2B5EF4-FFF2-40B4-BE49-F238E27FC236}">
                <a16:creationId xmlns:a16="http://schemas.microsoft.com/office/drawing/2014/main" id="{1D796C11-EA13-7EB0-2B5E-9B36417A2F96}"/>
              </a:ext>
            </a:extLst>
          </p:cNvPr>
          <p:cNvPicPr>
            <a:picLocks noChangeAspect="1"/>
          </p:cNvPicPr>
          <p:nvPr/>
        </p:nvPicPr>
        <p:blipFill>
          <a:blip r:embed="rId2"/>
          <a:stretch>
            <a:fillRect/>
          </a:stretch>
        </p:blipFill>
        <p:spPr>
          <a:xfrm>
            <a:off x="366825" y="9185483"/>
            <a:ext cx="1320687" cy="426205"/>
          </a:xfrm>
          <a:prstGeom prst="rect">
            <a:avLst/>
          </a:prstGeom>
        </p:spPr>
      </p:pic>
      <p:cxnSp>
        <p:nvCxnSpPr>
          <p:cNvPr id="10" name="直線コネクタ 9">
            <a:extLst>
              <a:ext uri="{FF2B5EF4-FFF2-40B4-BE49-F238E27FC236}">
                <a16:creationId xmlns:a16="http://schemas.microsoft.com/office/drawing/2014/main" id="{FDC83302-B971-B145-AC16-87D65E03EBA6}"/>
              </a:ext>
            </a:extLst>
          </p:cNvPr>
          <p:cNvCxnSpPr>
            <a:cxnSpLocks/>
          </p:cNvCxnSpPr>
          <p:nvPr/>
        </p:nvCxnSpPr>
        <p:spPr>
          <a:xfrm>
            <a:off x="170348" y="9114719"/>
            <a:ext cx="6505832" cy="0"/>
          </a:xfrm>
          <a:prstGeom prst="line">
            <a:avLst/>
          </a:prstGeom>
          <a:ln>
            <a:solidFill>
              <a:srgbClr val="0F325F"/>
            </a:solidFill>
          </a:ln>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16164A31-E448-4765-2923-A5E51F18F054}"/>
              </a:ext>
            </a:extLst>
          </p:cNvPr>
          <p:cNvSpPr txBox="1"/>
          <p:nvPr/>
        </p:nvSpPr>
        <p:spPr>
          <a:xfrm>
            <a:off x="5934775" y="3832651"/>
            <a:ext cx="841582" cy="369332"/>
          </a:xfrm>
          <a:prstGeom prst="rect">
            <a:avLst/>
          </a:prstGeom>
          <a:noFill/>
        </p:spPr>
        <p:txBody>
          <a:bodyPr wrap="square" rtlCol="0">
            <a:spAutoFit/>
          </a:bodyPr>
          <a:lstStyle/>
          <a:p>
            <a:r>
              <a:rPr kumimoji="1" lang="en-US" altLang="ja-JP" dirty="0">
                <a:solidFill>
                  <a:srgbClr val="0F325F"/>
                </a:solidFill>
                <a:latin typeface="Noto Sans JP" panose="020B0200000000000000" pitchFamily="50" charset="-128"/>
                <a:ea typeface="Noto Sans JP" panose="020B0200000000000000" pitchFamily="50" charset="-128"/>
              </a:rPr>
              <a:t>Vol.</a:t>
            </a:r>
            <a:r>
              <a:rPr kumimoji="1" lang="ja-JP" altLang="en-US" dirty="0">
                <a:solidFill>
                  <a:srgbClr val="0F325F"/>
                </a:solidFill>
                <a:latin typeface="Noto Sans JP" panose="020B0200000000000000" pitchFamily="50" charset="-128"/>
                <a:ea typeface="Noto Sans JP" panose="020B0200000000000000" pitchFamily="50" charset="-128"/>
              </a:rPr>
              <a:t>〇</a:t>
            </a:r>
          </a:p>
        </p:txBody>
      </p:sp>
      <p:sp>
        <p:nvSpPr>
          <p:cNvPr id="16" name="テキスト ボックス 15">
            <a:extLst>
              <a:ext uri="{FF2B5EF4-FFF2-40B4-BE49-F238E27FC236}">
                <a16:creationId xmlns:a16="http://schemas.microsoft.com/office/drawing/2014/main" id="{D52CBA98-E525-49A9-5048-79A27B31584C}"/>
              </a:ext>
            </a:extLst>
          </p:cNvPr>
          <p:cNvSpPr txBox="1"/>
          <p:nvPr/>
        </p:nvSpPr>
        <p:spPr>
          <a:xfrm>
            <a:off x="6504058" y="386654"/>
            <a:ext cx="353943" cy="1989078"/>
          </a:xfrm>
          <a:prstGeom prst="rect">
            <a:avLst/>
          </a:prstGeom>
          <a:solidFill>
            <a:schemeClr val="bg1"/>
          </a:solidFill>
        </p:spPr>
        <p:txBody>
          <a:bodyPr vert="eaVert" wrap="square" rtlCol="0">
            <a:spAutoFit/>
          </a:bodyPr>
          <a:lstStyle/>
          <a:p>
            <a:r>
              <a:rPr kumimoji="1" lang="ja-JP" altLang="en-US" sz="1100" dirty="0">
                <a:solidFill>
                  <a:srgbClr val="0F325F"/>
                </a:solidFill>
                <a:latin typeface="Noto Sans JP" panose="020B0200000000000000" pitchFamily="50" charset="-128"/>
                <a:ea typeface="Noto Sans JP" panose="020B0200000000000000" pitchFamily="50" charset="-128"/>
              </a:rPr>
              <a:t>白 馬 村 さ か さ ま  バ ン ク </a:t>
            </a:r>
          </a:p>
        </p:txBody>
      </p:sp>
      <p:sp>
        <p:nvSpPr>
          <p:cNvPr id="21" name="テキスト ボックス 20">
            <a:extLst>
              <a:ext uri="{FF2B5EF4-FFF2-40B4-BE49-F238E27FC236}">
                <a16:creationId xmlns:a16="http://schemas.microsoft.com/office/drawing/2014/main" id="{4BCE3577-7EA2-FA18-ADA1-37277D978D40}"/>
              </a:ext>
            </a:extLst>
          </p:cNvPr>
          <p:cNvSpPr txBox="1"/>
          <p:nvPr/>
        </p:nvSpPr>
        <p:spPr>
          <a:xfrm>
            <a:off x="6135919" y="4670986"/>
            <a:ext cx="461665" cy="3977054"/>
          </a:xfrm>
          <a:prstGeom prst="rect">
            <a:avLst/>
          </a:prstGeom>
          <a:noFill/>
        </p:spPr>
        <p:txBody>
          <a:bodyPr vert="eaVert" wrap="square" rtlCol="0">
            <a:spAutoFit/>
          </a:bodyPr>
          <a:lstStyle/>
          <a:p>
            <a:pPr algn="ctr"/>
            <a:r>
              <a:rPr kumimoji="1" lang="ja-JP" altLang="en-US" b="1" dirty="0">
                <a:solidFill>
                  <a:srgbClr val="C00000"/>
                </a:solidFill>
                <a:latin typeface="Noto Sans JP" panose="020B0200000000000000" pitchFamily="50" charset="-128"/>
                <a:ea typeface="Noto Sans JP" panose="020B0200000000000000" pitchFamily="50" charset="-128"/>
                <a:cs typeface="ADLaM Display" panose="02010000000000000000" pitchFamily="2" charset="0"/>
              </a:rPr>
              <a:t>タイトルをご記入ください</a:t>
            </a:r>
          </a:p>
        </p:txBody>
      </p:sp>
      <p:sp>
        <p:nvSpPr>
          <p:cNvPr id="22" name="テキスト ボックス 21">
            <a:extLst>
              <a:ext uri="{FF2B5EF4-FFF2-40B4-BE49-F238E27FC236}">
                <a16:creationId xmlns:a16="http://schemas.microsoft.com/office/drawing/2014/main" id="{5453E7CC-E05D-1906-F4C2-4B7D41101225}"/>
              </a:ext>
            </a:extLst>
          </p:cNvPr>
          <p:cNvSpPr txBox="1"/>
          <p:nvPr/>
        </p:nvSpPr>
        <p:spPr>
          <a:xfrm>
            <a:off x="5902261" y="478986"/>
            <a:ext cx="677108" cy="3528989"/>
          </a:xfrm>
          <a:prstGeom prst="rect">
            <a:avLst/>
          </a:prstGeom>
          <a:noFill/>
        </p:spPr>
        <p:txBody>
          <a:bodyPr vert="eaVert" wrap="square" rtlCol="0">
            <a:spAutoFit/>
          </a:bodyPr>
          <a:lstStyle/>
          <a:p>
            <a:r>
              <a:rPr kumimoji="1" lang="ja-JP" altLang="en-US" sz="3200" dirty="0">
                <a:solidFill>
                  <a:srgbClr val="0F325F"/>
                </a:solidFill>
                <a:latin typeface="Noto Sans JP" panose="020B0200000000000000" pitchFamily="50" charset="-128"/>
                <a:ea typeface="Noto Sans JP" panose="020B0200000000000000" pitchFamily="50" charset="-128"/>
              </a:rPr>
              <a:t>利用希望者情報</a:t>
            </a:r>
          </a:p>
        </p:txBody>
      </p:sp>
      <p:sp>
        <p:nvSpPr>
          <p:cNvPr id="24" name="テキスト ボックス 23">
            <a:extLst>
              <a:ext uri="{FF2B5EF4-FFF2-40B4-BE49-F238E27FC236}">
                <a16:creationId xmlns:a16="http://schemas.microsoft.com/office/drawing/2014/main" id="{D57A4302-4D9B-0C8A-1D48-3FFB3980121B}"/>
              </a:ext>
            </a:extLst>
          </p:cNvPr>
          <p:cNvSpPr txBox="1"/>
          <p:nvPr/>
        </p:nvSpPr>
        <p:spPr>
          <a:xfrm>
            <a:off x="4900380" y="4701821"/>
            <a:ext cx="923330" cy="2107194"/>
          </a:xfrm>
          <a:prstGeom prst="rect">
            <a:avLst/>
          </a:prstGeom>
          <a:noFill/>
        </p:spPr>
        <p:txBody>
          <a:bodyPr vert="eaVert" wrap="square" rtlCol="0">
            <a:spAutoFit/>
          </a:bodyPr>
          <a:lstStyle/>
          <a:p>
            <a:r>
              <a:rPr kumimoji="1" lang="ja-JP" altLang="en-US" sz="1200" dirty="0">
                <a:solidFill>
                  <a:srgbClr val="C00000"/>
                </a:solidFill>
              </a:rPr>
              <a:t>白馬村に移住したい理由、白馬村で実現したい生活、物件を所有している方に伝えたいことなどをご記載ください。</a:t>
            </a:r>
          </a:p>
        </p:txBody>
      </p:sp>
      <p:sp>
        <p:nvSpPr>
          <p:cNvPr id="27" name="テキスト ボックス 26">
            <a:extLst>
              <a:ext uri="{FF2B5EF4-FFF2-40B4-BE49-F238E27FC236}">
                <a16:creationId xmlns:a16="http://schemas.microsoft.com/office/drawing/2014/main" id="{5717CC00-76ED-3CC2-CE15-BC25693DCC7F}"/>
              </a:ext>
            </a:extLst>
          </p:cNvPr>
          <p:cNvSpPr txBox="1"/>
          <p:nvPr/>
        </p:nvSpPr>
        <p:spPr>
          <a:xfrm>
            <a:off x="4908926" y="6838977"/>
            <a:ext cx="923330" cy="2107194"/>
          </a:xfrm>
          <a:prstGeom prst="rect">
            <a:avLst/>
          </a:prstGeom>
          <a:noFill/>
        </p:spPr>
        <p:txBody>
          <a:bodyPr vert="eaVert" wrap="square" rtlCol="0">
            <a:spAutoFit/>
          </a:bodyPr>
          <a:lstStyle/>
          <a:p>
            <a:r>
              <a:rPr kumimoji="1" lang="ja-JP" altLang="en-US" sz="1200" dirty="0">
                <a:solidFill>
                  <a:srgbClr val="C00000"/>
                </a:solidFill>
              </a:rPr>
              <a:t>白馬村に移住したい理由、白馬村で実現したい生活、物件を所有している方に伝えたいことなどをご記載ください。</a:t>
            </a:r>
          </a:p>
        </p:txBody>
      </p:sp>
      <p:pic>
        <p:nvPicPr>
          <p:cNvPr id="29" name="図 28" descr="草, 屋外, フィールド, スポーツ が含まれている画像&#10;&#10;AI 生成コンテンツは誤りを含む可能性があります。">
            <a:extLst>
              <a:ext uri="{FF2B5EF4-FFF2-40B4-BE49-F238E27FC236}">
                <a16:creationId xmlns:a16="http://schemas.microsoft.com/office/drawing/2014/main" id="{129EBEB1-45C2-C3F5-63C4-AA0C34CD2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46" y="743175"/>
            <a:ext cx="5294208" cy="3528981"/>
          </a:xfrm>
          <a:prstGeom prst="rect">
            <a:avLst/>
          </a:prstGeom>
        </p:spPr>
      </p:pic>
      <p:pic>
        <p:nvPicPr>
          <p:cNvPr id="31" name="図 30" descr="屋外, 花, 工場, 草 が含まれている画像&#10;&#10;AI 生成コンテンツは誤りを含む可能性があります。">
            <a:extLst>
              <a:ext uri="{FF2B5EF4-FFF2-40B4-BE49-F238E27FC236}">
                <a16:creationId xmlns:a16="http://schemas.microsoft.com/office/drawing/2014/main" id="{D9DBD32F-C7A9-A13A-3E8C-F08E3981F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111" y="4590957"/>
            <a:ext cx="1936691" cy="1291127"/>
          </a:xfrm>
          <a:prstGeom prst="rect">
            <a:avLst/>
          </a:prstGeom>
        </p:spPr>
      </p:pic>
      <p:sp>
        <p:nvSpPr>
          <p:cNvPr id="32" name="四角形: 角を丸くする 31">
            <a:extLst>
              <a:ext uri="{FF2B5EF4-FFF2-40B4-BE49-F238E27FC236}">
                <a16:creationId xmlns:a16="http://schemas.microsoft.com/office/drawing/2014/main" id="{257AD838-2C8D-E0B7-02CB-8F66B159F663}"/>
              </a:ext>
            </a:extLst>
          </p:cNvPr>
          <p:cNvSpPr/>
          <p:nvPr/>
        </p:nvSpPr>
        <p:spPr>
          <a:xfrm>
            <a:off x="310219" y="3355827"/>
            <a:ext cx="2079543" cy="792334"/>
          </a:xfrm>
          <a:prstGeom prst="roundRect">
            <a:avLst>
              <a:gd name="adj" fmla="val 78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EB05FB7A-F3B3-B6AD-6D93-882C475F0470}"/>
              </a:ext>
            </a:extLst>
          </p:cNvPr>
          <p:cNvSpPr txBox="1"/>
          <p:nvPr/>
        </p:nvSpPr>
        <p:spPr>
          <a:xfrm>
            <a:off x="518550" y="3436615"/>
            <a:ext cx="2018145" cy="584775"/>
          </a:xfrm>
          <a:prstGeom prst="rect">
            <a:avLst/>
          </a:prstGeom>
          <a:noFill/>
        </p:spPr>
        <p:txBody>
          <a:bodyPr wrap="square" rtlCol="0">
            <a:spAutoFit/>
          </a:bodyPr>
          <a:lstStyle/>
          <a:p>
            <a:r>
              <a:rPr kumimoji="1" lang="ja-JP" altLang="en-US" dirty="0">
                <a:solidFill>
                  <a:srgbClr val="C00000"/>
                </a:solidFill>
                <a:latin typeface="Noto Sans JP" panose="020B0200000000000000" pitchFamily="50" charset="-128"/>
                <a:ea typeface="Noto Sans JP" panose="020B0200000000000000" pitchFamily="50" charset="-128"/>
              </a:rPr>
              <a:t>名前</a:t>
            </a:r>
            <a:r>
              <a:rPr kumimoji="1" lang="ja-JP" altLang="en-US" sz="700" dirty="0">
                <a:solidFill>
                  <a:srgbClr val="C00000"/>
                </a:solidFill>
                <a:latin typeface="Noto Sans JP" panose="020B0200000000000000" pitchFamily="50" charset="-128"/>
                <a:ea typeface="Noto Sans JP" panose="020B0200000000000000" pitchFamily="50" charset="-128"/>
              </a:rPr>
              <a:t>（任意でイニシャルなどでも可）</a:t>
            </a:r>
            <a:endParaRPr kumimoji="1" lang="en-US" altLang="ja-JP" sz="700" dirty="0">
              <a:solidFill>
                <a:srgbClr val="C00000"/>
              </a:solidFill>
              <a:latin typeface="Noto Sans JP" panose="020B0200000000000000" pitchFamily="50" charset="-128"/>
              <a:ea typeface="Noto Sans JP" panose="020B0200000000000000" pitchFamily="50" charset="-128"/>
            </a:endParaRPr>
          </a:p>
          <a:p>
            <a:endParaRPr kumimoji="1" lang="en-US" altLang="ja-JP" sz="600" dirty="0">
              <a:solidFill>
                <a:srgbClr val="C00000"/>
              </a:solidFill>
              <a:latin typeface="Noto Sans JP" panose="020B0200000000000000" pitchFamily="50" charset="-128"/>
              <a:ea typeface="Noto Sans JP" panose="020B0200000000000000" pitchFamily="50" charset="-128"/>
            </a:endParaRPr>
          </a:p>
          <a:p>
            <a:r>
              <a:rPr kumimoji="1" lang="ja-JP" altLang="en-US" sz="800" dirty="0">
                <a:solidFill>
                  <a:srgbClr val="C00000"/>
                </a:solidFill>
                <a:latin typeface="Noto Sans JP" panose="020B0200000000000000" pitchFamily="50" charset="-128"/>
                <a:ea typeface="Noto Sans JP" panose="020B0200000000000000" pitchFamily="50" charset="-128"/>
              </a:rPr>
              <a:t>お住まい（任意）　</a:t>
            </a:r>
            <a:r>
              <a:rPr kumimoji="1" lang="en-US" altLang="ja-JP" sz="800" dirty="0">
                <a:solidFill>
                  <a:srgbClr val="C00000"/>
                </a:solidFill>
                <a:latin typeface="Noto Sans JP" panose="020B0200000000000000" pitchFamily="50" charset="-128"/>
                <a:ea typeface="Noto Sans JP" panose="020B0200000000000000" pitchFamily="50" charset="-128"/>
              </a:rPr>
              <a:t>/</a:t>
            </a:r>
            <a:r>
              <a:rPr kumimoji="1" lang="ja-JP" altLang="en-US" sz="800" dirty="0">
                <a:solidFill>
                  <a:srgbClr val="C00000"/>
                </a:solidFill>
                <a:latin typeface="Noto Sans JP" panose="020B0200000000000000" pitchFamily="50" charset="-128"/>
                <a:ea typeface="Noto Sans JP" panose="020B0200000000000000" pitchFamily="50" charset="-128"/>
              </a:rPr>
              <a:t>　人数（任意）</a:t>
            </a:r>
          </a:p>
        </p:txBody>
      </p:sp>
      <p:pic>
        <p:nvPicPr>
          <p:cNvPr id="35" name="図 34" descr="白いバックグラウンドの前に立っている木&#10;&#10;AI 生成コンテンツは誤りを含む可能性があります。">
            <a:extLst>
              <a:ext uri="{FF2B5EF4-FFF2-40B4-BE49-F238E27FC236}">
                <a16:creationId xmlns:a16="http://schemas.microsoft.com/office/drawing/2014/main" id="{F80652C3-5684-4E1A-6357-5AC2F9390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184" y="6066793"/>
            <a:ext cx="1936691" cy="1291127"/>
          </a:xfrm>
          <a:prstGeom prst="rect">
            <a:avLst/>
          </a:prstGeom>
        </p:spPr>
      </p:pic>
      <p:pic>
        <p:nvPicPr>
          <p:cNvPr id="37" name="図 36" descr="雪が積もった森&#10;&#10;AI 生成コンテンツは誤りを含む可能性があります。">
            <a:extLst>
              <a:ext uri="{FF2B5EF4-FFF2-40B4-BE49-F238E27FC236}">
                <a16:creationId xmlns:a16="http://schemas.microsoft.com/office/drawing/2014/main" id="{CA4E7B5C-A3AE-99E2-CAF9-AFD1DFA823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946" y="7632524"/>
            <a:ext cx="1946295" cy="1297530"/>
          </a:xfrm>
          <a:prstGeom prst="rect">
            <a:avLst/>
          </a:prstGeom>
        </p:spPr>
      </p:pic>
      <p:sp>
        <p:nvSpPr>
          <p:cNvPr id="38" name="テキスト ボックス 37">
            <a:extLst>
              <a:ext uri="{FF2B5EF4-FFF2-40B4-BE49-F238E27FC236}">
                <a16:creationId xmlns:a16="http://schemas.microsoft.com/office/drawing/2014/main" id="{A6B547D5-467C-50BC-863F-7FE5FCCE8D0E}"/>
              </a:ext>
            </a:extLst>
          </p:cNvPr>
          <p:cNvSpPr txBox="1"/>
          <p:nvPr/>
        </p:nvSpPr>
        <p:spPr>
          <a:xfrm>
            <a:off x="2243802" y="9261344"/>
            <a:ext cx="4966580" cy="276999"/>
          </a:xfrm>
          <a:prstGeom prst="rect">
            <a:avLst/>
          </a:prstGeom>
          <a:noFill/>
        </p:spPr>
        <p:txBody>
          <a:bodyPr wrap="square" rtlCol="0">
            <a:spAutoFit/>
          </a:bodyPr>
          <a:lstStyle/>
          <a:p>
            <a:r>
              <a:rPr kumimoji="1" lang="ja-JP" altLang="en-US" sz="1200" dirty="0">
                <a:solidFill>
                  <a:srgbClr val="0F325F"/>
                </a:solidFill>
                <a:latin typeface="Noto Sans JP" panose="020B0200000000000000" pitchFamily="50" charset="-128"/>
                <a:ea typeface="Noto Sans JP" panose="020B0200000000000000" pitchFamily="50" charset="-128"/>
              </a:rPr>
              <a:t>是非物件をご提供いただけますと幸いです。</a:t>
            </a:r>
          </a:p>
        </p:txBody>
      </p:sp>
      <p:sp>
        <p:nvSpPr>
          <p:cNvPr id="39" name="テキスト ボックス 38">
            <a:extLst>
              <a:ext uri="{FF2B5EF4-FFF2-40B4-BE49-F238E27FC236}">
                <a16:creationId xmlns:a16="http://schemas.microsoft.com/office/drawing/2014/main" id="{2BABB361-D612-C43D-6191-76B5D420D812}"/>
              </a:ext>
            </a:extLst>
          </p:cNvPr>
          <p:cNvSpPr txBox="1"/>
          <p:nvPr/>
        </p:nvSpPr>
        <p:spPr>
          <a:xfrm>
            <a:off x="766947" y="-28845"/>
            <a:ext cx="4966580" cy="784830"/>
          </a:xfrm>
          <a:prstGeom prst="rect">
            <a:avLst/>
          </a:prstGeom>
          <a:noFill/>
        </p:spPr>
        <p:txBody>
          <a:bodyPr wrap="square" rtlCol="0">
            <a:spAutoFit/>
          </a:bodyPr>
          <a:lstStyle/>
          <a:p>
            <a:pPr algn="ctr"/>
            <a:r>
              <a:rPr kumimoji="1" lang="ja-JP" altLang="en-US" sz="1200" dirty="0">
                <a:solidFill>
                  <a:srgbClr val="C00000"/>
                </a:solidFill>
                <a:latin typeface="Noto Sans JP" panose="020B0200000000000000" pitchFamily="50" charset="-128"/>
                <a:ea typeface="Noto Sans JP" panose="020B0200000000000000" pitchFamily="50" charset="-128"/>
              </a:rPr>
              <a:t>赤字部分を編集してご提出ください</a:t>
            </a:r>
            <a:endParaRPr kumimoji="1" lang="en-US" altLang="ja-JP" sz="1200" dirty="0">
              <a:solidFill>
                <a:srgbClr val="C00000"/>
              </a:solidFill>
              <a:latin typeface="Noto Sans JP" panose="020B0200000000000000" pitchFamily="50" charset="-128"/>
              <a:ea typeface="Noto Sans JP" panose="020B0200000000000000" pitchFamily="50" charset="-128"/>
            </a:endParaRPr>
          </a:p>
          <a:p>
            <a:pPr algn="ctr"/>
            <a:endParaRPr kumimoji="1" lang="en-US" altLang="ja-JP" sz="800" dirty="0">
              <a:solidFill>
                <a:srgbClr val="C00000"/>
              </a:solidFill>
              <a:latin typeface="Noto Sans JP" panose="020B0200000000000000" pitchFamily="50" charset="-128"/>
              <a:ea typeface="Noto Sans JP" panose="020B0200000000000000" pitchFamily="50" charset="-128"/>
            </a:endParaRPr>
          </a:p>
          <a:p>
            <a:pPr algn="ctr"/>
            <a:r>
              <a:rPr kumimoji="1" lang="en-US" altLang="ja-JP" sz="1200" dirty="0">
                <a:solidFill>
                  <a:srgbClr val="C00000"/>
                </a:solidFill>
                <a:latin typeface="Noto Sans JP" panose="020B0200000000000000" pitchFamily="50" charset="-128"/>
                <a:ea typeface="Noto Sans JP" panose="020B0200000000000000" pitchFamily="50" charset="-128"/>
              </a:rPr>
              <a:t>※</a:t>
            </a:r>
            <a:r>
              <a:rPr kumimoji="1" lang="ja-JP" altLang="en-US" sz="1200" dirty="0">
                <a:solidFill>
                  <a:srgbClr val="C00000"/>
                </a:solidFill>
                <a:latin typeface="Noto Sans JP" panose="020B0200000000000000" pitchFamily="50" charset="-128"/>
                <a:ea typeface="Noto Sans JP" panose="020B0200000000000000" pitchFamily="50" charset="-128"/>
              </a:rPr>
              <a:t>提出いただいた内容は白馬村で修正させていただく</a:t>
            </a:r>
            <a:endParaRPr kumimoji="1" lang="en-US" altLang="ja-JP" sz="1200" dirty="0">
              <a:solidFill>
                <a:srgbClr val="C00000"/>
              </a:solidFill>
              <a:latin typeface="Noto Sans JP" panose="020B0200000000000000" pitchFamily="50" charset="-128"/>
              <a:ea typeface="Noto Sans JP" panose="020B0200000000000000" pitchFamily="50" charset="-128"/>
            </a:endParaRPr>
          </a:p>
          <a:p>
            <a:pPr algn="ctr"/>
            <a:r>
              <a:rPr kumimoji="1" lang="ja-JP" altLang="en-US" sz="1200" dirty="0">
                <a:solidFill>
                  <a:srgbClr val="C00000"/>
                </a:solidFill>
                <a:latin typeface="Noto Sans JP" panose="020B0200000000000000" pitchFamily="50" charset="-128"/>
                <a:ea typeface="Noto Sans JP" panose="020B0200000000000000" pitchFamily="50" charset="-128"/>
              </a:rPr>
              <a:t>場合がございますことご了承ください</a:t>
            </a:r>
          </a:p>
        </p:txBody>
      </p:sp>
      <p:sp>
        <p:nvSpPr>
          <p:cNvPr id="40" name="テキスト ボックス 39">
            <a:extLst>
              <a:ext uri="{FF2B5EF4-FFF2-40B4-BE49-F238E27FC236}">
                <a16:creationId xmlns:a16="http://schemas.microsoft.com/office/drawing/2014/main" id="{7647EB7F-A18C-979C-798F-CAD21160DB15}"/>
              </a:ext>
            </a:extLst>
          </p:cNvPr>
          <p:cNvSpPr txBox="1"/>
          <p:nvPr/>
        </p:nvSpPr>
        <p:spPr>
          <a:xfrm>
            <a:off x="2726130" y="5098842"/>
            <a:ext cx="2018145" cy="646331"/>
          </a:xfrm>
          <a:prstGeom prst="rect">
            <a:avLst/>
          </a:prstGeom>
          <a:noFill/>
        </p:spPr>
        <p:txBody>
          <a:bodyPr wrap="square" rtlCol="0">
            <a:spAutoFit/>
          </a:bodyPr>
          <a:lstStyle/>
          <a:p>
            <a:r>
              <a:rPr kumimoji="1" lang="ja-JP" altLang="en-US" dirty="0">
                <a:solidFill>
                  <a:srgbClr val="C00000"/>
                </a:solidFill>
                <a:latin typeface="Noto Sans JP" panose="020B0200000000000000" pitchFamily="50" charset="-128"/>
                <a:ea typeface="Noto Sans JP" panose="020B0200000000000000" pitchFamily="50" charset="-128"/>
              </a:rPr>
              <a:t>任意の写真を</a:t>
            </a:r>
            <a:endParaRPr kumimoji="1" lang="en-US" altLang="ja-JP" dirty="0">
              <a:solidFill>
                <a:srgbClr val="C00000"/>
              </a:solidFill>
              <a:latin typeface="Noto Sans JP" panose="020B0200000000000000" pitchFamily="50" charset="-128"/>
              <a:ea typeface="Noto Sans JP" panose="020B0200000000000000" pitchFamily="50" charset="-128"/>
            </a:endParaRPr>
          </a:p>
          <a:p>
            <a:r>
              <a:rPr kumimoji="1" lang="ja-JP" altLang="en-US" dirty="0">
                <a:solidFill>
                  <a:srgbClr val="C00000"/>
                </a:solidFill>
                <a:latin typeface="Noto Sans JP" panose="020B0200000000000000" pitchFamily="50" charset="-128"/>
                <a:ea typeface="Noto Sans JP" panose="020B0200000000000000" pitchFamily="50" charset="-128"/>
              </a:rPr>
              <a:t>挿入ください</a:t>
            </a:r>
            <a:endParaRPr kumimoji="1" lang="ja-JP" altLang="en-US" sz="1200" dirty="0">
              <a:solidFill>
                <a:srgbClr val="C00000"/>
              </a:solidFill>
              <a:latin typeface="Noto Sans JP" panose="020B0200000000000000" pitchFamily="50" charset="-128"/>
              <a:ea typeface="Noto Sans JP" panose="020B0200000000000000" pitchFamily="50" charset="-128"/>
            </a:endParaRPr>
          </a:p>
        </p:txBody>
      </p:sp>
      <p:cxnSp>
        <p:nvCxnSpPr>
          <p:cNvPr id="42" name="直線矢印コネクタ 41">
            <a:extLst>
              <a:ext uri="{FF2B5EF4-FFF2-40B4-BE49-F238E27FC236}">
                <a16:creationId xmlns:a16="http://schemas.microsoft.com/office/drawing/2014/main" id="{69B040C0-A6F5-8CE0-CF45-F3F72259E243}"/>
              </a:ext>
            </a:extLst>
          </p:cNvPr>
          <p:cNvCxnSpPr/>
          <p:nvPr/>
        </p:nvCxnSpPr>
        <p:spPr>
          <a:xfrm flipH="1" flipV="1">
            <a:off x="2884785" y="4336026"/>
            <a:ext cx="143965" cy="51914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直線矢印コネクタ 42">
            <a:extLst>
              <a:ext uri="{FF2B5EF4-FFF2-40B4-BE49-F238E27FC236}">
                <a16:creationId xmlns:a16="http://schemas.microsoft.com/office/drawing/2014/main" id="{A6499E63-EB32-86D8-4815-153D27864DB1}"/>
              </a:ext>
            </a:extLst>
          </p:cNvPr>
          <p:cNvCxnSpPr>
            <a:cxnSpLocks/>
          </p:cNvCxnSpPr>
          <p:nvPr/>
        </p:nvCxnSpPr>
        <p:spPr>
          <a:xfrm flipH="1" flipV="1">
            <a:off x="2387627" y="5321218"/>
            <a:ext cx="385338" cy="19976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0410A8EA-9D06-96ED-19DD-F0A47DA6F1F6}"/>
              </a:ext>
            </a:extLst>
          </p:cNvPr>
          <p:cNvCxnSpPr>
            <a:cxnSpLocks/>
          </p:cNvCxnSpPr>
          <p:nvPr/>
        </p:nvCxnSpPr>
        <p:spPr>
          <a:xfrm flipH="1">
            <a:off x="2335011" y="5521125"/>
            <a:ext cx="420145" cy="117231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8" name="直線矢印コネクタ 47">
            <a:extLst>
              <a:ext uri="{FF2B5EF4-FFF2-40B4-BE49-F238E27FC236}">
                <a16:creationId xmlns:a16="http://schemas.microsoft.com/office/drawing/2014/main" id="{CEDE139D-33B6-71AC-C910-0D0E74732D40}"/>
              </a:ext>
            </a:extLst>
          </p:cNvPr>
          <p:cNvCxnSpPr>
            <a:cxnSpLocks/>
          </p:cNvCxnSpPr>
          <p:nvPr/>
        </p:nvCxnSpPr>
        <p:spPr>
          <a:xfrm flipH="1">
            <a:off x="2296412" y="5533195"/>
            <a:ext cx="468323" cy="251768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221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8DAD8-30EF-D1ED-64B6-E78ADD6166B6}"/>
            </a:ext>
          </a:extLst>
        </p:cNvPr>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6D944234-AE10-5C39-4E2E-A8176E0FD024}"/>
              </a:ext>
            </a:extLst>
          </p:cNvPr>
          <p:cNvSpPr/>
          <p:nvPr/>
        </p:nvSpPr>
        <p:spPr>
          <a:xfrm>
            <a:off x="163286" y="210027"/>
            <a:ext cx="6531428" cy="9485946"/>
          </a:xfrm>
          <a:prstGeom prst="roundRect">
            <a:avLst>
              <a:gd name="adj" fmla="val 1164"/>
            </a:avLst>
          </a:prstGeom>
          <a:noFill/>
          <a:ln w="38100">
            <a:solidFill>
              <a:srgbClr val="0F32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0F244793-0689-E22A-F285-FD9A114F72DA}"/>
              </a:ext>
            </a:extLst>
          </p:cNvPr>
          <p:cNvSpPr/>
          <p:nvPr/>
        </p:nvSpPr>
        <p:spPr>
          <a:xfrm>
            <a:off x="5791199" y="95534"/>
            <a:ext cx="985157" cy="4266067"/>
          </a:xfrm>
          <a:prstGeom prst="roundRect">
            <a:avLst>
              <a:gd name="adj" fmla="val 9718"/>
            </a:avLst>
          </a:prstGeom>
          <a:solidFill>
            <a:schemeClr val="bg2"/>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F325F"/>
              </a:solidFill>
            </a:endParaRPr>
          </a:p>
        </p:txBody>
      </p:sp>
      <p:sp>
        <p:nvSpPr>
          <p:cNvPr id="5" name="四角形: 角を丸くする 4">
            <a:extLst>
              <a:ext uri="{FF2B5EF4-FFF2-40B4-BE49-F238E27FC236}">
                <a16:creationId xmlns:a16="http://schemas.microsoft.com/office/drawing/2014/main" id="{94DFBF18-6466-8B9E-F3D7-A0008EEEC47B}"/>
              </a:ext>
            </a:extLst>
          </p:cNvPr>
          <p:cNvSpPr/>
          <p:nvPr/>
        </p:nvSpPr>
        <p:spPr>
          <a:xfrm>
            <a:off x="5874612" y="95534"/>
            <a:ext cx="901745" cy="4176622"/>
          </a:xfrm>
          <a:prstGeom prst="roundRect">
            <a:avLst>
              <a:gd name="adj" fmla="val 10873"/>
            </a:avLst>
          </a:prstGeom>
          <a:solidFill>
            <a:schemeClr val="bg1">
              <a:lumMod val="95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F325F"/>
              </a:solidFill>
            </a:endParaRPr>
          </a:p>
        </p:txBody>
      </p:sp>
      <p:pic>
        <p:nvPicPr>
          <p:cNvPr id="8" name="図 7">
            <a:extLst>
              <a:ext uri="{FF2B5EF4-FFF2-40B4-BE49-F238E27FC236}">
                <a16:creationId xmlns:a16="http://schemas.microsoft.com/office/drawing/2014/main" id="{FCAD123A-11AF-45E9-1971-95572C299E40}"/>
              </a:ext>
            </a:extLst>
          </p:cNvPr>
          <p:cNvPicPr>
            <a:picLocks noChangeAspect="1"/>
          </p:cNvPicPr>
          <p:nvPr/>
        </p:nvPicPr>
        <p:blipFill>
          <a:blip r:embed="rId2"/>
          <a:stretch>
            <a:fillRect/>
          </a:stretch>
        </p:blipFill>
        <p:spPr>
          <a:xfrm>
            <a:off x="366825" y="9185483"/>
            <a:ext cx="1320687" cy="426205"/>
          </a:xfrm>
          <a:prstGeom prst="rect">
            <a:avLst/>
          </a:prstGeom>
        </p:spPr>
      </p:pic>
      <p:cxnSp>
        <p:nvCxnSpPr>
          <p:cNvPr id="10" name="直線コネクタ 9">
            <a:extLst>
              <a:ext uri="{FF2B5EF4-FFF2-40B4-BE49-F238E27FC236}">
                <a16:creationId xmlns:a16="http://schemas.microsoft.com/office/drawing/2014/main" id="{1712E297-900B-FD68-5950-10E3684C0DB0}"/>
              </a:ext>
            </a:extLst>
          </p:cNvPr>
          <p:cNvCxnSpPr>
            <a:cxnSpLocks/>
          </p:cNvCxnSpPr>
          <p:nvPr/>
        </p:nvCxnSpPr>
        <p:spPr>
          <a:xfrm>
            <a:off x="170348" y="9114719"/>
            <a:ext cx="6505832" cy="0"/>
          </a:xfrm>
          <a:prstGeom prst="line">
            <a:avLst/>
          </a:prstGeom>
          <a:ln>
            <a:solidFill>
              <a:srgbClr val="0F325F"/>
            </a:solidFill>
          </a:ln>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BAD48894-96B9-B5EA-97A5-5FCA1485A7B6}"/>
              </a:ext>
            </a:extLst>
          </p:cNvPr>
          <p:cNvSpPr txBox="1"/>
          <p:nvPr/>
        </p:nvSpPr>
        <p:spPr>
          <a:xfrm>
            <a:off x="5934775" y="3832651"/>
            <a:ext cx="841582" cy="369332"/>
          </a:xfrm>
          <a:prstGeom prst="rect">
            <a:avLst/>
          </a:prstGeom>
          <a:noFill/>
        </p:spPr>
        <p:txBody>
          <a:bodyPr wrap="square" rtlCol="0">
            <a:spAutoFit/>
          </a:bodyPr>
          <a:lstStyle/>
          <a:p>
            <a:r>
              <a:rPr kumimoji="1" lang="en-US" altLang="ja-JP" dirty="0">
                <a:solidFill>
                  <a:srgbClr val="0F325F"/>
                </a:solidFill>
                <a:latin typeface="Noto Sans JP" panose="020B0200000000000000" pitchFamily="50" charset="-128"/>
                <a:ea typeface="Noto Sans JP" panose="020B0200000000000000" pitchFamily="50" charset="-128"/>
              </a:rPr>
              <a:t>Vol.</a:t>
            </a:r>
            <a:r>
              <a:rPr kumimoji="1" lang="ja-JP" altLang="en-US" dirty="0">
                <a:solidFill>
                  <a:srgbClr val="0F325F"/>
                </a:solidFill>
                <a:latin typeface="Noto Sans JP" panose="020B0200000000000000" pitchFamily="50" charset="-128"/>
                <a:ea typeface="Noto Sans JP" panose="020B0200000000000000" pitchFamily="50" charset="-128"/>
              </a:rPr>
              <a:t>〇</a:t>
            </a:r>
          </a:p>
        </p:txBody>
      </p:sp>
      <p:sp>
        <p:nvSpPr>
          <p:cNvPr id="16" name="テキスト ボックス 15">
            <a:extLst>
              <a:ext uri="{FF2B5EF4-FFF2-40B4-BE49-F238E27FC236}">
                <a16:creationId xmlns:a16="http://schemas.microsoft.com/office/drawing/2014/main" id="{2DD8804D-3010-59A5-884F-05104681EE61}"/>
              </a:ext>
            </a:extLst>
          </p:cNvPr>
          <p:cNvSpPr txBox="1"/>
          <p:nvPr/>
        </p:nvSpPr>
        <p:spPr>
          <a:xfrm>
            <a:off x="6504058" y="386654"/>
            <a:ext cx="353943" cy="1989078"/>
          </a:xfrm>
          <a:prstGeom prst="rect">
            <a:avLst/>
          </a:prstGeom>
          <a:solidFill>
            <a:schemeClr val="bg1">
              <a:lumMod val="95000"/>
            </a:schemeClr>
          </a:solidFill>
        </p:spPr>
        <p:txBody>
          <a:bodyPr vert="eaVert" wrap="square" rtlCol="0">
            <a:spAutoFit/>
          </a:bodyPr>
          <a:lstStyle/>
          <a:p>
            <a:r>
              <a:rPr kumimoji="1" lang="ja-JP" altLang="en-US" sz="1100" dirty="0">
                <a:solidFill>
                  <a:srgbClr val="0F325F"/>
                </a:solidFill>
                <a:latin typeface="Noto Sans JP" panose="020B0200000000000000" pitchFamily="50" charset="-128"/>
                <a:ea typeface="Noto Sans JP" panose="020B0200000000000000" pitchFamily="50" charset="-128"/>
              </a:rPr>
              <a:t>白 馬 村 さ か さ ま  バ ン ク </a:t>
            </a:r>
          </a:p>
        </p:txBody>
      </p:sp>
      <p:sp>
        <p:nvSpPr>
          <p:cNvPr id="21" name="テキスト ボックス 20">
            <a:extLst>
              <a:ext uri="{FF2B5EF4-FFF2-40B4-BE49-F238E27FC236}">
                <a16:creationId xmlns:a16="http://schemas.microsoft.com/office/drawing/2014/main" id="{8E537596-7CFF-0407-7DCE-959AE39F9290}"/>
              </a:ext>
            </a:extLst>
          </p:cNvPr>
          <p:cNvSpPr txBox="1"/>
          <p:nvPr/>
        </p:nvSpPr>
        <p:spPr>
          <a:xfrm>
            <a:off x="5858920" y="4670986"/>
            <a:ext cx="738664" cy="3977054"/>
          </a:xfrm>
          <a:prstGeom prst="rect">
            <a:avLst/>
          </a:prstGeom>
          <a:noFill/>
        </p:spPr>
        <p:txBody>
          <a:bodyPr vert="eaVert" wrap="square" rtlCol="0">
            <a:spAutoFit/>
          </a:bodyPr>
          <a:lstStyle/>
          <a:p>
            <a:pPr algn="ctr"/>
            <a:r>
              <a:rPr kumimoji="1" lang="ja-JP" altLang="en-US" b="1" dirty="0">
                <a:solidFill>
                  <a:srgbClr val="0F325F"/>
                </a:solidFill>
                <a:latin typeface="Noto Sans JP" panose="020B0200000000000000" pitchFamily="50" charset="-128"/>
                <a:ea typeface="Noto Sans JP" panose="020B0200000000000000" pitchFamily="50" charset="-128"/>
                <a:cs typeface="ADLaM Display" panose="02010000000000000000" pitchFamily="2" charset="0"/>
              </a:rPr>
              <a:t>子供に自然豊かな白馬村で</a:t>
            </a:r>
            <a:endParaRPr kumimoji="1" lang="en-US" altLang="ja-JP" b="1" dirty="0">
              <a:solidFill>
                <a:srgbClr val="0F325F"/>
              </a:solidFill>
              <a:latin typeface="Noto Sans JP" panose="020B0200000000000000" pitchFamily="50" charset="-128"/>
              <a:ea typeface="Noto Sans JP" panose="020B0200000000000000" pitchFamily="50" charset="-128"/>
              <a:cs typeface="ADLaM Display" panose="02010000000000000000" pitchFamily="2" charset="0"/>
            </a:endParaRPr>
          </a:p>
          <a:p>
            <a:pPr algn="ctr"/>
            <a:r>
              <a:rPr kumimoji="1" lang="ja-JP" altLang="en-US" b="1" dirty="0">
                <a:solidFill>
                  <a:srgbClr val="0F325F"/>
                </a:solidFill>
                <a:latin typeface="Noto Sans JP" panose="020B0200000000000000" pitchFamily="50" charset="-128"/>
                <a:ea typeface="Noto Sans JP" panose="020B0200000000000000" pitchFamily="50" charset="-128"/>
                <a:cs typeface="ADLaM Display" panose="02010000000000000000" pitchFamily="2" charset="0"/>
              </a:rPr>
              <a:t>のびのび育ってほしい</a:t>
            </a:r>
          </a:p>
        </p:txBody>
      </p:sp>
      <p:sp>
        <p:nvSpPr>
          <p:cNvPr id="22" name="テキスト ボックス 21">
            <a:extLst>
              <a:ext uri="{FF2B5EF4-FFF2-40B4-BE49-F238E27FC236}">
                <a16:creationId xmlns:a16="http://schemas.microsoft.com/office/drawing/2014/main" id="{F0C80790-7DE9-7772-F82A-3CE3F5333B42}"/>
              </a:ext>
            </a:extLst>
          </p:cNvPr>
          <p:cNvSpPr txBox="1"/>
          <p:nvPr/>
        </p:nvSpPr>
        <p:spPr>
          <a:xfrm>
            <a:off x="5902261" y="478986"/>
            <a:ext cx="677108" cy="3528989"/>
          </a:xfrm>
          <a:prstGeom prst="rect">
            <a:avLst/>
          </a:prstGeom>
          <a:noFill/>
        </p:spPr>
        <p:txBody>
          <a:bodyPr vert="eaVert" wrap="square" rtlCol="0">
            <a:spAutoFit/>
          </a:bodyPr>
          <a:lstStyle/>
          <a:p>
            <a:r>
              <a:rPr kumimoji="1" lang="ja-JP" altLang="en-US" sz="3200" dirty="0">
                <a:solidFill>
                  <a:srgbClr val="0F325F"/>
                </a:solidFill>
                <a:latin typeface="Noto Sans JP" panose="020B0200000000000000" pitchFamily="50" charset="-128"/>
                <a:ea typeface="Noto Sans JP" panose="020B0200000000000000" pitchFamily="50" charset="-128"/>
              </a:rPr>
              <a:t>サンプル</a:t>
            </a:r>
          </a:p>
        </p:txBody>
      </p:sp>
      <p:sp>
        <p:nvSpPr>
          <p:cNvPr id="24" name="テキスト ボックス 23">
            <a:extLst>
              <a:ext uri="{FF2B5EF4-FFF2-40B4-BE49-F238E27FC236}">
                <a16:creationId xmlns:a16="http://schemas.microsoft.com/office/drawing/2014/main" id="{1CBB43E3-6EAE-CF46-D49E-52333DD9CB64}"/>
              </a:ext>
            </a:extLst>
          </p:cNvPr>
          <p:cNvSpPr txBox="1"/>
          <p:nvPr/>
        </p:nvSpPr>
        <p:spPr>
          <a:xfrm>
            <a:off x="2130391" y="4701821"/>
            <a:ext cx="3693319" cy="2107194"/>
          </a:xfrm>
          <a:prstGeom prst="rect">
            <a:avLst/>
          </a:prstGeom>
          <a:noFill/>
        </p:spPr>
        <p:txBody>
          <a:bodyPr vert="eaVert" wrap="square" rtlCol="0">
            <a:spAutoFit/>
          </a:bodyPr>
          <a:lstStyle/>
          <a:p>
            <a:r>
              <a:rPr lang="ja-JP" altLang="en-US" sz="1200" dirty="0">
                <a:solidFill>
                  <a:srgbClr val="0F325F"/>
                </a:solidFill>
              </a:rPr>
              <a:t>数年前、家族で白馬を訪れたとき、その美しい山々や空気の澄んだ風景、地域の人たちの温かさに強く惹かれました。それ以来、いつかこの地で暮らしてみたいという想いがずっと心の中にありました。自然の中で子どもをのびのび育てたいという私たちの願いと、白馬の環境はまさにぴったりだと感じています。何度か通ううちに、この村で根を下ろしたい気持ちはますます強まりました。今回、ぜひ白馬での暮らしを実現するため、物件をご紹介・ご提供いただける方とご縁がつながることを心より願っています。</a:t>
            </a:r>
          </a:p>
          <a:p>
            <a:endParaRPr kumimoji="1" lang="ja-JP" altLang="en-US" sz="1200" dirty="0">
              <a:solidFill>
                <a:srgbClr val="0F325F"/>
              </a:solidFill>
            </a:endParaRPr>
          </a:p>
        </p:txBody>
      </p:sp>
      <p:sp>
        <p:nvSpPr>
          <p:cNvPr id="27" name="テキスト ボックス 26">
            <a:extLst>
              <a:ext uri="{FF2B5EF4-FFF2-40B4-BE49-F238E27FC236}">
                <a16:creationId xmlns:a16="http://schemas.microsoft.com/office/drawing/2014/main" id="{4A36F785-49EF-ED2C-B7C7-B093272D46E0}"/>
              </a:ext>
            </a:extLst>
          </p:cNvPr>
          <p:cNvSpPr txBox="1"/>
          <p:nvPr/>
        </p:nvSpPr>
        <p:spPr>
          <a:xfrm>
            <a:off x="2138937" y="6838977"/>
            <a:ext cx="3693319" cy="2107194"/>
          </a:xfrm>
          <a:prstGeom prst="rect">
            <a:avLst/>
          </a:prstGeom>
          <a:noFill/>
        </p:spPr>
        <p:txBody>
          <a:bodyPr vert="eaVert" wrap="square" rtlCol="0">
            <a:spAutoFit/>
          </a:bodyPr>
          <a:lstStyle/>
          <a:p>
            <a:r>
              <a:rPr lang="ja-JP" altLang="en-US" sz="1200" dirty="0">
                <a:solidFill>
                  <a:srgbClr val="0F325F"/>
                </a:solidFill>
              </a:rPr>
              <a:t>白馬での暮らしでは、自然のリズムに寄り添いながら、家族の時間を大切にしたいと思っています。庭のある家で土に触れ、季節の移ろいを感じながら生活することが、子どもにとってかけがえのない学びになると信じています。夫はリモートワーク中心で、妻は地域と関わる仕事や活動をしながら、無理なく家庭と地域の両方に関わる形を望んでいます。雪の季節も、春の芽吹きも、日常の中で喜びとして感じられる生活に憧れています。私たちの家族の一歩を応援してくださる方、ぜひ物件をお貸しいただけたら嬉しいです。</a:t>
            </a:r>
            <a:endParaRPr kumimoji="1" lang="ja-JP" altLang="en-US" sz="1200" dirty="0">
              <a:solidFill>
                <a:srgbClr val="0F325F"/>
              </a:solidFill>
            </a:endParaRPr>
          </a:p>
        </p:txBody>
      </p:sp>
      <p:pic>
        <p:nvPicPr>
          <p:cNvPr id="29" name="図 28" descr="草, 屋外, フィールド, スポーツ が含まれている画像&#10;&#10;AI 生成コンテンツは誤りを含む可能性があります。">
            <a:extLst>
              <a:ext uri="{FF2B5EF4-FFF2-40B4-BE49-F238E27FC236}">
                <a16:creationId xmlns:a16="http://schemas.microsoft.com/office/drawing/2014/main" id="{C22219D3-7326-D380-3D8D-5B0EA37D6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46" y="743175"/>
            <a:ext cx="5294208" cy="3528981"/>
          </a:xfrm>
          <a:prstGeom prst="rect">
            <a:avLst/>
          </a:prstGeom>
        </p:spPr>
      </p:pic>
      <p:pic>
        <p:nvPicPr>
          <p:cNvPr id="31" name="図 30" descr="屋外, 花, 工場, 草 が含まれている画像&#10;&#10;AI 生成コンテンツは誤りを含む可能性があります。">
            <a:extLst>
              <a:ext uri="{FF2B5EF4-FFF2-40B4-BE49-F238E27FC236}">
                <a16:creationId xmlns:a16="http://schemas.microsoft.com/office/drawing/2014/main" id="{F8A298E4-54AF-277D-89CD-C0724BCB0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111" y="4590957"/>
            <a:ext cx="1936691" cy="1291127"/>
          </a:xfrm>
          <a:prstGeom prst="rect">
            <a:avLst/>
          </a:prstGeom>
        </p:spPr>
      </p:pic>
      <p:sp>
        <p:nvSpPr>
          <p:cNvPr id="32" name="四角形: 角を丸くする 31">
            <a:extLst>
              <a:ext uri="{FF2B5EF4-FFF2-40B4-BE49-F238E27FC236}">
                <a16:creationId xmlns:a16="http://schemas.microsoft.com/office/drawing/2014/main" id="{B59A37A6-A9C3-5A94-ACFF-9C2A790162B9}"/>
              </a:ext>
            </a:extLst>
          </p:cNvPr>
          <p:cNvSpPr/>
          <p:nvPr/>
        </p:nvSpPr>
        <p:spPr>
          <a:xfrm>
            <a:off x="310219" y="3355827"/>
            <a:ext cx="2079543" cy="792334"/>
          </a:xfrm>
          <a:prstGeom prst="roundRect">
            <a:avLst>
              <a:gd name="adj" fmla="val 782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A36FFA78-8321-0A2C-98AD-A3AFA9CC832C}"/>
              </a:ext>
            </a:extLst>
          </p:cNvPr>
          <p:cNvSpPr txBox="1"/>
          <p:nvPr/>
        </p:nvSpPr>
        <p:spPr>
          <a:xfrm>
            <a:off x="518550" y="3436615"/>
            <a:ext cx="2018145" cy="646331"/>
          </a:xfrm>
          <a:prstGeom prst="rect">
            <a:avLst/>
          </a:prstGeom>
          <a:noFill/>
        </p:spPr>
        <p:txBody>
          <a:bodyPr wrap="square" rtlCol="0">
            <a:spAutoFit/>
          </a:bodyPr>
          <a:lstStyle/>
          <a:p>
            <a:r>
              <a:rPr kumimoji="1" lang="ja-JP" altLang="en-US" dirty="0">
                <a:solidFill>
                  <a:srgbClr val="0F325F"/>
                </a:solidFill>
                <a:latin typeface="Noto Sans JP" panose="020B0200000000000000" pitchFamily="50" charset="-128"/>
                <a:ea typeface="Noto Sans JP" panose="020B0200000000000000" pitchFamily="50" charset="-128"/>
              </a:rPr>
              <a:t>山根　大地</a:t>
            </a:r>
            <a:endParaRPr kumimoji="1" lang="en-US" altLang="ja-JP" dirty="0">
              <a:solidFill>
                <a:srgbClr val="0F325F"/>
              </a:solidFill>
              <a:latin typeface="Noto Sans JP" panose="020B0200000000000000" pitchFamily="50" charset="-128"/>
              <a:ea typeface="Noto Sans JP" panose="020B0200000000000000" pitchFamily="50" charset="-128"/>
            </a:endParaRPr>
          </a:p>
          <a:p>
            <a:endParaRPr kumimoji="1" lang="en-US" altLang="ja-JP" sz="600" dirty="0">
              <a:solidFill>
                <a:srgbClr val="0F325F"/>
              </a:solidFill>
              <a:latin typeface="Noto Sans JP" panose="020B0200000000000000" pitchFamily="50" charset="-128"/>
              <a:ea typeface="Noto Sans JP" panose="020B0200000000000000" pitchFamily="50" charset="-128"/>
            </a:endParaRPr>
          </a:p>
          <a:p>
            <a:r>
              <a:rPr kumimoji="1" lang="ja-JP" altLang="en-US" sz="1200" dirty="0">
                <a:solidFill>
                  <a:srgbClr val="0F325F"/>
                </a:solidFill>
                <a:latin typeface="Noto Sans JP" panose="020B0200000000000000" pitchFamily="50" charset="-128"/>
                <a:ea typeface="Noto Sans JP" panose="020B0200000000000000" pitchFamily="50" charset="-128"/>
              </a:rPr>
              <a:t>愛知県在住</a:t>
            </a:r>
            <a:r>
              <a:rPr kumimoji="1" lang="en-US" altLang="ja-JP" sz="1200" dirty="0">
                <a:solidFill>
                  <a:srgbClr val="0F325F"/>
                </a:solidFill>
                <a:latin typeface="Noto Sans JP" panose="020B0200000000000000" pitchFamily="50" charset="-128"/>
                <a:ea typeface="Noto Sans JP" panose="020B0200000000000000" pitchFamily="50" charset="-128"/>
              </a:rPr>
              <a:t>/</a:t>
            </a:r>
            <a:r>
              <a:rPr kumimoji="1" lang="ja-JP" altLang="en-US" sz="1200" dirty="0">
                <a:solidFill>
                  <a:srgbClr val="0F325F"/>
                </a:solidFill>
                <a:latin typeface="Noto Sans JP" panose="020B0200000000000000" pitchFamily="50" charset="-128"/>
                <a:ea typeface="Noto Sans JP" panose="020B0200000000000000" pitchFamily="50" charset="-128"/>
              </a:rPr>
              <a:t>３名家族</a:t>
            </a:r>
          </a:p>
        </p:txBody>
      </p:sp>
      <p:pic>
        <p:nvPicPr>
          <p:cNvPr id="35" name="図 34" descr="白いバックグラウンドの前に立っている木&#10;&#10;AI 生成コンテンツは誤りを含む可能性があります。">
            <a:extLst>
              <a:ext uri="{FF2B5EF4-FFF2-40B4-BE49-F238E27FC236}">
                <a16:creationId xmlns:a16="http://schemas.microsoft.com/office/drawing/2014/main" id="{03716944-5A68-F442-53F8-DCC4B7D691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184" y="6066793"/>
            <a:ext cx="1936691" cy="1291127"/>
          </a:xfrm>
          <a:prstGeom prst="rect">
            <a:avLst/>
          </a:prstGeom>
        </p:spPr>
      </p:pic>
      <p:pic>
        <p:nvPicPr>
          <p:cNvPr id="37" name="図 36" descr="雪が積もった森&#10;&#10;AI 生成コンテンツは誤りを含む可能性があります。">
            <a:extLst>
              <a:ext uri="{FF2B5EF4-FFF2-40B4-BE49-F238E27FC236}">
                <a16:creationId xmlns:a16="http://schemas.microsoft.com/office/drawing/2014/main" id="{18968796-9643-38B8-ECCA-3B70E77A8B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946" y="7632524"/>
            <a:ext cx="1946295" cy="1297530"/>
          </a:xfrm>
          <a:prstGeom prst="rect">
            <a:avLst/>
          </a:prstGeom>
        </p:spPr>
      </p:pic>
      <p:sp>
        <p:nvSpPr>
          <p:cNvPr id="38" name="テキスト ボックス 37">
            <a:extLst>
              <a:ext uri="{FF2B5EF4-FFF2-40B4-BE49-F238E27FC236}">
                <a16:creationId xmlns:a16="http://schemas.microsoft.com/office/drawing/2014/main" id="{2E4DD108-AC6C-F8F4-1522-480F4A7A455A}"/>
              </a:ext>
            </a:extLst>
          </p:cNvPr>
          <p:cNvSpPr txBox="1"/>
          <p:nvPr/>
        </p:nvSpPr>
        <p:spPr>
          <a:xfrm>
            <a:off x="2243802" y="9261344"/>
            <a:ext cx="4966580" cy="276999"/>
          </a:xfrm>
          <a:prstGeom prst="rect">
            <a:avLst/>
          </a:prstGeom>
          <a:noFill/>
        </p:spPr>
        <p:txBody>
          <a:bodyPr wrap="square" rtlCol="0">
            <a:spAutoFit/>
          </a:bodyPr>
          <a:lstStyle/>
          <a:p>
            <a:r>
              <a:rPr kumimoji="1" lang="ja-JP" altLang="en-US" sz="1200" dirty="0">
                <a:solidFill>
                  <a:srgbClr val="0F325F"/>
                </a:solidFill>
                <a:latin typeface="Noto Sans JP" panose="020B0200000000000000" pitchFamily="50" charset="-128"/>
                <a:ea typeface="Noto Sans JP" panose="020B0200000000000000" pitchFamily="50" charset="-128"/>
              </a:rPr>
              <a:t>是非物件をご提供いただけますと幸いです。</a:t>
            </a:r>
          </a:p>
        </p:txBody>
      </p:sp>
    </p:spTree>
    <p:extLst>
      <p:ext uri="{BB962C8B-B14F-4D97-AF65-F5344CB8AC3E}">
        <p14:creationId xmlns:p14="http://schemas.microsoft.com/office/powerpoint/2010/main" val="220216909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2866</TotalTime>
  <Words>575</Words>
  <Application>Microsoft Office PowerPoint</Application>
  <PresentationFormat>A4 210 x 297 mm</PresentationFormat>
  <Paragraphs>43</Paragraphs>
  <Slides>3</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3</vt:i4>
      </vt:variant>
    </vt:vector>
  </HeadingPairs>
  <TitlesOfParts>
    <vt:vector size="8" baseType="lpstr">
      <vt:lpstr>Aptos</vt:lpstr>
      <vt:lpstr>Aptos Display</vt:lpstr>
      <vt:lpstr>Arial</vt:lpstr>
      <vt:lpstr>Noto Sans JP</vt:lpstr>
      <vt:lpstr>Office テーマ</vt:lpstr>
      <vt:lpstr>白馬村さかさまバンク 利用希望者情報の記入方法について</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白馬村 総務課</dc:creator>
  <cp:lastModifiedBy>白馬村 総務課</cp:lastModifiedBy>
  <cp:revision>5</cp:revision>
  <dcterms:created xsi:type="dcterms:W3CDTF">2025-06-24T04:50:50Z</dcterms:created>
  <dcterms:modified xsi:type="dcterms:W3CDTF">2025-06-26T04:37:43Z</dcterms:modified>
</cp:coreProperties>
</file>